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6F768-1146-4017-8DA5-92EA9107F680}" v="35" dt="2026-04-07T14:42:57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E0334-E4B4-4BDC-A5CA-C09EC459C33D}" type="datetimeFigureOut">
              <a:rPr lang="en-US" smtClean="0"/>
              <a:t>4/20/26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7CAEF-1789-4178-86D6-1024228E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7CAEF-1789-4178-86D6-1024228ED8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8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5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8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3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8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0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37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37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5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7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0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4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DD259-C5B0-47E7-ADF9-FC0172D6D167}"/>
              </a:ext>
            </a:extLst>
          </p:cNvPr>
          <p:cNvCxnSpPr>
            <a:cxnSpLocks/>
          </p:cNvCxnSpPr>
          <p:nvPr/>
        </p:nvCxnSpPr>
        <p:spPr>
          <a:xfrm>
            <a:off x="544133" y="3200400"/>
            <a:ext cx="8055735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2F8452E7-D11B-D536-53A5-860280836162}"/>
              </a:ext>
            </a:extLst>
          </p:cNvPr>
          <p:cNvSpPr/>
          <p:nvPr/>
        </p:nvSpPr>
        <p:spPr>
          <a:xfrm>
            <a:off x="540319" y="3145270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A37014-8330-47BC-9B71-A6C22CE74864}"/>
              </a:ext>
            </a:extLst>
          </p:cNvPr>
          <p:cNvSpPr/>
          <p:nvPr/>
        </p:nvSpPr>
        <p:spPr>
          <a:xfrm>
            <a:off x="1302319" y="3145270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9978CA7-C9FB-93A7-2F1E-86703D411091}"/>
              </a:ext>
            </a:extLst>
          </p:cNvPr>
          <p:cNvSpPr/>
          <p:nvPr/>
        </p:nvSpPr>
        <p:spPr>
          <a:xfrm>
            <a:off x="2122685" y="3152107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BF4308-87B5-37D4-1305-17D99CF5108F}"/>
              </a:ext>
            </a:extLst>
          </p:cNvPr>
          <p:cNvSpPr/>
          <p:nvPr/>
        </p:nvSpPr>
        <p:spPr>
          <a:xfrm>
            <a:off x="2960634" y="3152107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BCAF576-ECA0-EF3E-1D4A-ABE51EFF16D2}"/>
              </a:ext>
            </a:extLst>
          </p:cNvPr>
          <p:cNvSpPr/>
          <p:nvPr/>
        </p:nvSpPr>
        <p:spPr>
          <a:xfrm>
            <a:off x="3919059" y="3152107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F8A7B0-CE9B-0871-5DFC-E46F3644CC85}"/>
              </a:ext>
            </a:extLst>
          </p:cNvPr>
          <p:cNvSpPr/>
          <p:nvPr/>
        </p:nvSpPr>
        <p:spPr>
          <a:xfrm>
            <a:off x="4301218" y="3144471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1C4BD0F-21FF-9D56-9A3C-A9CF4D35C97C}"/>
              </a:ext>
            </a:extLst>
          </p:cNvPr>
          <p:cNvSpPr/>
          <p:nvPr/>
        </p:nvSpPr>
        <p:spPr>
          <a:xfrm>
            <a:off x="181584" y="1725043"/>
            <a:ext cx="945318" cy="850724"/>
          </a:xfrm>
          <a:prstGeom prst="wedgeRoundRectCallout">
            <a:avLst>
              <a:gd name="adj1" fmla="val -8646"/>
              <a:gd name="adj2" fmla="val 117831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1990’s Brad involved with NANC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C339709-EE08-64FF-8EDE-A7AC4B5B0E45}"/>
              </a:ext>
            </a:extLst>
          </p:cNvPr>
          <p:cNvSpPr/>
          <p:nvPr/>
        </p:nvSpPr>
        <p:spPr>
          <a:xfrm>
            <a:off x="806643" y="3825034"/>
            <a:ext cx="945318" cy="850724"/>
          </a:xfrm>
          <a:prstGeom prst="wedgeRoundRectCallout">
            <a:avLst>
              <a:gd name="adj1" fmla="val 8504"/>
              <a:gd name="adj2" fmla="val -117721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Eriksons invited to NANC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2028F47-0502-5404-0FED-A7EF38F874B1}"/>
              </a:ext>
            </a:extLst>
          </p:cNvPr>
          <p:cNvSpPr/>
          <p:nvPr/>
        </p:nvSpPr>
        <p:spPr>
          <a:xfrm>
            <a:off x="1492329" y="1728675"/>
            <a:ext cx="945318" cy="850724"/>
          </a:xfrm>
          <a:prstGeom prst="wedgeRoundRectCallout">
            <a:avLst>
              <a:gd name="adj1" fmla="val 20167"/>
              <a:gd name="adj2" fmla="val 11706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Eriksons sent to Larry Burket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7282BF3D-80E0-65BC-CAF1-3485ED6D4DB1}"/>
              </a:ext>
            </a:extLst>
          </p:cNvPr>
          <p:cNvSpPr/>
          <p:nvPr/>
        </p:nvSpPr>
        <p:spPr>
          <a:xfrm>
            <a:off x="2437647" y="3825034"/>
            <a:ext cx="945318" cy="850724"/>
          </a:xfrm>
          <a:prstGeom prst="wedgeRoundRectCallout">
            <a:avLst>
              <a:gd name="adj1" fmla="val 8504"/>
              <a:gd name="adj2" fmla="val -117721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Burket + Crown Financial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F5764B-7989-BA69-4A01-11C368AEE5AE}"/>
              </a:ext>
            </a:extLst>
          </p:cNvPr>
          <p:cNvSpPr txBox="1"/>
          <p:nvPr/>
        </p:nvSpPr>
        <p:spPr>
          <a:xfrm>
            <a:off x="3919059" y="5952933"/>
            <a:ext cx="5043357" cy="672525"/>
          </a:xfrm>
          <a:prstGeom prst="rightArrow">
            <a:avLst/>
          </a:prstGeom>
          <a:gradFill flip="none" rotWithShape="1">
            <a:gsLst>
              <a:gs pos="1400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Financial Peace University Offered 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CB5644E7-1C89-9FB6-EB3F-EEB0256DE6A3}"/>
              </a:ext>
            </a:extLst>
          </p:cNvPr>
          <p:cNvSpPr/>
          <p:nvPr/>
        </p:nvSpPr>
        <p:spPr>
          <a:xfrm>
            <a:off x="8127209" y="4371083"/>
            <a:ext cx="945318" cy="495163"/>
          </a:xfrm>
          <a:prstGeom prst="wedgeRoundRectCallout">
            <a:avLst>
              <a:gd name="adj1" fmla="val -8646"/>
              <a:gd name="adj2" fmla="val 117831"/>
              <a:gd name="adj3" fmla="val 16667"/>
            </a:avLst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You are here!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54B207-54D8-40C1-A9C6-78755A00F4AB}"/>
              </a:ext>
            </a:extLst>
          </p:cNvPr>
          <p:cNvSpPr txBox="1"/>
          <p:nvPr/>
        </p:nvSpPr>
        <p:spPr>
          <a:xfrm>
            <a:off x="517312" y="5196542"/>
            <a:ext cx="8445105" cy="672525"/>
          </a:xfrm>
          <a:prstGeom prst="rightArrow">
            <a:avLst/>
          </a:prstGeom>
          <a:gradFill flip="none" rotWithShape="1">
            <a:gsLst>
              <a:gs pos="600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Financial counseling very informal                       Financial counseling formalized               Integrated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AAE18E31-9208-7430-53E6-CDA26F5C0449}"/>
              </a:ext>
            </a:extLst>
          </p:cNvPr>
          <p:cNvSpPr/>
          <p:nvPr/>
        </p:nvSpPr>
        <p:spPr>
          <a:xfrm>
            <a:off x="2742401" y="1725042"/>
            <a:ext cx="945318" cy="850724"/>
          </a:xfrm>
          <a:prstGeom prst="wedgeRoundRectCallout">
            <a:avLst>
              <a:gd name="adj1" fmla="val -22366"/>
              <a:gd name="adj2" fmla="val 118593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Pastor Brad makes referrals 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255C8E55-6F57-5C06-811D-488C6F28B14B}"/>
              </a:ext>
            </a:extLst>
          </p:cNvPr>
          <p:cNvSpPr/>
          <p:nvPr/>
        </p:nvSpPr>
        <p:spPr>
          <a:xfrm>
            <a:off x="3809075" y="3825034"/>
            <a:ext cx="1002873" cy="850724"/>
          </a:xfrm>
          <a:prstGeom prst="wedgeRoundRectCallout">
            <a:avLst>
              <a:gd name="adj1" fmla="val -34883"/>
              <a:gd name="adj2" fmla="val -11848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Counseling Center established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AD510E1C-5668-1BC7-F3D1-2227A0D08051}"/>
              </a:ext>
            </a:extLst>
          </p:cNvPr>
          <p:cNvSpPr/>
          <p:nvPr/>
        </p:nvSpPr>
        <p:spPr>
          <a:xfrm>
            <a:off x="4099341" y="1721838"/>
            <a:ext cx="945318" cy="850724"/>
          </a:xfrm>
          <a:prstGeom prst="wedgeRoundRectCallout">
            <a:avLst>
              <a:gd name="adj1" fmla="val -22366"/>
              <a:gd name="adj2" fmla="val 118593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Financial Peace University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10AC3FA-EBB5-87D2-7654-5607B512A3A2}"/>
              </a:ext>
            </a:extLst>
          </p:cNvPr>
          <p:cNvSpPr/>
          <p:nvPr/>
        </p:nvSpPr>
        <p:spPr>
          <a:xfrm>
            <a:off x="6095405" y="3152107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23FEC725-0E90-9739-6F5C-B722AAE1977F}"/>
              </a:ext>
            </a:extLst>
          </p:cNvPr>
          <p:cNvSpPr/>
          <p:nvPr/>
        </p:nvSpPr>
        <p:spPr>
          <a:xfrm>
            <a:off x="5564805" y="3825034"/>
            <a:ext cx="1002873" cy="850724"/>
          </a:xfrm>
          <a:prstGeom prst="wedgeRoundRectCallout">
            <a:avLst>
              <a:gd name="adj1" fmla="val 7796"/>
              <a:gd name="adj2" fmla="val -115433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Deacons involve financial counselors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4548BD-1B50-7E7E-D6C3-0E808A1C3615}"/>
              </a:ext>
            </a:extLst>
          </p:cNvPr>
          <p:cNvSpPr/>
          <p:nvPr/>
        </p:nvSpPr>
        <p:spPr>
          <a:xfrm>
            <a:off x="6428503" y="3144471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ED817BCC-BDA6-A83F-C274-305EC3AC39B2}"/>
              </a:ext>
            </a:extLst>
          </p:cNvPr>
          <p:cNvSpPr/>
          <p:nvPr/>
        </p:nvSpPr>
        <p:spPr>
          <a:xfrm>
            <a:off x="6004140" y="1717407"/>
            <a:ext cx="945318" cy="850724"/>
          </a:xfrm>
          <a:prstGeom prst="wedgeRoundRectCallout">
            <a:avLst>
              <a:gd name="adj1" fmla="val -414"/>
              <a:gd name="adj2" fmla="val 12011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Financial counseling formalized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071C2F4-16CB-AFF2-4A2A-D88535F08DC1}"/>
              </a:ext>
            </a:extLst>
          </p:cNvPr>
          <p:cNvSpPr/>
          <p:nvPr/>
        </p:nvSpPr>
        <p:spPr>
          <a:xfrm>
            <a:off x="7817383" y="3152107"/>
            <a:ext cx="96592" cy="96586"/>
          </a:xfrm>
          <a:prstGeom prst="ellipse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peech Bubble: Rectangle with Corners Rounded 35">
            <a:extLst>
              <a:ext uri="{FF2B5EF4-FFF2-40B4-BE49-F238E27FC236}">
                <a16:creationId xmlns:a16="http://schemas.microsoft.com/office/drawing/2014/main" id="{189A1775-C35E-F43F-B46C-B5CE6F297F73}"/>
              </a:ext>
            </a:extLst>
          </p:cNvPr>
          <p:cNvSpPr/>
          <p:nvPr/>
        </p:nvSpPr>
        <p:spPr>
          <a:xfrm>
            <a:off x="7393020" y="1725042"/>
            <a:ext cx="945318" cy="850724"/>
          </a:xfrm>
          <a:prstGeom prst="wedgeRoundRectCallout">
            <a:avLst>
              <a:gd name="adj1" fmla="val -414"/>
              <a:gd name="adj2" fmla="val 12011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Integrated </a:t>
            </a:r>
            <a:r>
              <a:rPr lang="en-US" sz="1200" dirty="0"/>
              <a:t>financial counseling</a:t>
            </a:r>
          </a:p>
        </p:txBody>
      </p:sp>
    </p:spTree>
    <p:extLst>
      <p:ext uri="{BB962C8B-B14F-4D97-AF65-F5344CB8AC3E}">
        <p14:creationId xmlns:p14="http://schemas.microsoft.com/office/powerpoint/2010/main" val="59626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03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Financial Peace University – Christ Church at Grove Farm">
            <a:extLst>
              <a:ext uri="{FF2B5EF4-FFF2-40B4-BE49-F238E27FC236}">
                <a16:creationId xmlns:a16="http://schemas.microsoft.com/office/drawing/2014/main" id="{866D9E00-64B1-E9BA-9EEC-EA3C1C363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2466022"/>
            <a:ext cx="3971037" cy="192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ow to Win With Money in 7 Baby Steps - Ramsey">
            <a:extLst>
              <a:ext uri="{FF2B5EF4-FFF2-40B4-BE49-F238E27FC236}">
                <a16:creationId xmlns:a16="http://schemas.microsoft.com/office/drawing/2014/main" id="{BB05180A-427D-04B5-F353-6F27CBC82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"/>
          <a:stretch>
            <a:fillRect/>
          </a:stretch>
        </p:blipFill>
        <p:spPr bwMode="auto">
          <a:xfrm>
            <a:off x="4730041" y="643467"/>
            <a:ext cx="389167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3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18700</TotalTime>
  <Words>55</Words>
  <Application>Microsoft Macintosh PowerPoint</Application>
  <PresentationFormat>On-screen Show (4:3)</PresentationFormat>
  <Paragraphs>14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Deaton, Tobias</dc:creator>
  <cp:keywords/>
  <dc:description>generated using python-pptx</dc:description>
  <cp:lastModifiedBy>Tony Winslow</cp:lastModifiedBy>
  <cp:revision>4</cp:revision>
  <dcterms:created xsi:type="dcterms:W3CDTF">2013-01-27T09:14:16Z</dcterms:created>
  <dcterms:modified xsi:type="dcterms:W3CDTF">2026-04-20T17:32:31Z</dcterms:modified>
  <cp:category/>
</cp:coreProperties>
</file>